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228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457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685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9144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11430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1371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1600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1828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8" d="100"/>
          <a:sy n="58" d="100"/>
        </p:scale>
        <p:origin x="-1406" y="-86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5" name="Shape 17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719081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673100" y="3835400"/>
            <a:ext cx="11658600" cy="3886200"/>
          </a:xfrm>
          <a:prstGeom prst="rect">
            <a:avLst/>
          </a:prstGeom>
        </p:spPr>
        <p:txBody>
          <a:bodyPr/>
          <a:lstStyle>
            <a:lvl1pPr>
              <a:defRPr sz="10400" spc="208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673100" y="2070100"/>
            <a:ext cx="11658600" cy="17780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ClrTx/>
              <a:buSzTx/>
              <a:buNone/>
              <a:defRPr sz="5400" cap="all" spc="215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5400" cap="all" spc="215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5400" cap="all" spc="215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5400" cap="all" spc="215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5400" cap="all" spc="215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/>
          </p:cNvSpPr>
          <p:nvPr>
            <p:ph type="body" idx="1"/>
          </p:nvPr>
        </p:nvSpPr>
        <p:spPr>
          <a:xfrm>
            <a:off x="673100" y="1320800"/>
            <a:ext cx="11658600" cy="7467600"/>
          </a:xfrm>
          <a:prstGeom prst="rect">
            <a:avLst/>
          </a:prstGeom>
        </p:spPr>
        <p:txBody>
          <a:bodyPr anchor="ctr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hape 97"/>
          <p:cNvSpPr>
            <a:spLocks noGrp="1"/>
          </p:cNvSpPr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/>
          </p:cNvSpPr>
          <p:nvPr>
            <p:ph type="pic" sz="quarter" idx="13"/>
          </p:nvPr>
        </p:nvSpPr>
        <p:spPr>
          <a:xfrm>
            <a:off x="6502400" y="4813300"/>
            <a:ext cx="5600700" cy="4051300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pic" sz="quarter" idx="14"/>
          </p:nvPr>
        </p:nvSpPr>
        <p:spPr>
          <a:xfrm>
            <a:off x="6502400" y="1079500"/>
            <a:ext cx="5600700" cy="3429000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6" name="Shape 106"/>
          <p:cNvSpPr>
            <a:spLocks noGrp="1"/>
          </p:cNvSpPr>
          <p:nvPr>
            <p:ph type="pic" sz="half" idx="15"/>
          </p:nvPr>
        </p:nvSpPr>
        <p:spPr>
          <a:xfrm>
            <a:off x="897846" y="1079500"/>
            <a:ext cx="4978401" cy="7785100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2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pic" sz="half" idx="13"/>
          </p:nvPr>
        </p:nvSpPr>
        <p:spPr>
          <a:xfrm>
            <a:off x="6807200" y="1079500"/>
            <a:ext cx="5295900" cy="7785100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5" name="Shape 115"/>
          <p:cNvSpPr>
            <a:spLocks noGrp="1"/>
          </p:cNvSpPr>
          <p:nvPr>
            <p:ph type="pic" sz="half" idx="14"/>
          </p:nvPr>
        </p:nvSpPr>
        <p:spPr>
          <a:xfrm>
            <a:off x="889000" y="1079500"/>
            <a:ext cx="5295900" cy="7785100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sldNum" sz="quarter" idx="2"/>
          </p:nvPr>
        </p:nvSpPr>
        <p:spPr>
          <a:xfrm>
            <a:off x="6335522" y="9232900"/>
            <a:ext cx="327168" cy="3376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/>
          </p:cNvSpPr>
          <p:nvPr>
            <p:ph type="body" sz="quarter" idx="13"/>
          </p:nvPr>
        </p:nvSpPr>
        <p:spPr>
          <a:xfrm>
            <a:off x="673100" y="6483350"/>
            <a:ext cx="11658600" cy="5588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600" i="1" spc="52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r>
              <a:t>— Johnny Appleseed</a:t>
            </a:r>
          </a:p>
        </p:txBody>
      </p:sp>
      <p:sp>
        <p:nvSpPr>
          <p:cNvPr id="124" name="Shape 124"/>
          <p:cNvSpPr>
            <a:spLocks noGrp="1"/>
          </p:cNvSpPr>
          <p:nvPr>
            <p:ph type="body" sz="quarter" idx="14"/>
          </p:nvPr>
        </p:nvSpPr>
        <p:spPr>
          <a:xfrm>
            <a:off x="673100" y="5317839"/>
            <a:ext cx="11658600" cy="105756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5800" cap="all" spc="464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 defTabSz="914400"/>
            <a:r>
              <a:t>Type a quote here.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sz="quarter" idx="15"/>
          </p:nvPr>
        </p:nvSpPr>
        <p:spPr>
          <a:xfrm>
            <a:off x="6113659" y="70612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z="9000" spc="18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r>
              <a:t>”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6"/>
          </p:nvPr>
        </p:nvSpPr>
        <p:spPr>
          <a:xfrm>
            <a:off x="6113659" y="25654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z="9000" spc="18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r>
              <a:t>“</a:t>
            </a:r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pic" idx="13"/>
          </p:nvPr>
        </p:nvSpPr>
        <p:spPr>
          <a:xfrm>
            <a:off x="-5645" y="0"/>
            <a:ext cx="13004801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hape 1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/>
          </p:cNvSpPr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/>
          </p:cNvSpPr>
          <p:nvPr>
            <p:ph type="pic" idx="13"/>
          </p:nvPr>
        </p:nvSpPr>
        <p:spPr>
          <a:xfrm>
            <a:off x="663786" y="2953173"/>
            <a:ext cx="11663681" cy="4910668"/>
          </a:xfrm>
          <a:prstGeom prst="rect">
            <a:avLst/>
          </a:prstGeom>
          <a:effectLst>
            <a:outerShdw blurRad="101600" dir="5400000" rotWithShape="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xfrm>
            <a:off x="670559" y="1659466"/>
            <a:ext cx="11663682" cy="562188"/>
          </a:xfrm>
          <a:prstGeom prst="rect">
            <a:avLst/>
          </a:prstGeom>
        </p:spPr>
        <p:txBody>
          <a:bodyPr lIns="27093" tIns="27093" rIns="27093" bIns="27093"/>
          <a:lstStyle>
            <a:lvl1pPr defTabSz="460586"/>
          </a:lstStyle>
          <a:p>
            <a:r>
              <a:t>Title Text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sz="quarter" idx="1"/>
          </p:nvPr>
        </p:nvSpPr>
        <p:spPr>
          <a:xfrm>
            <a:off x="670559" y="2221653"/>
            <a:ext cx="11663682" cy="386081"/>
          </a:xfrm>
          <a:prstGeom prst="rect">
            <a:avLst/>
          </a:prstGeom>
        </p:spPr>
        <p:txBody>
          <a:bodyPr lIns="27093" tIns="27093" rIns="27093" bIns="27093"/>
          <a:lstStyle>
            <a:lvl1pPr marL="0" indent="0" algn="ctr" defTabSz="460586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1pPr>
            <a:lvl2pPr marL="0" indent="0" algn="ctr" defTabSz="460586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2pPr>
            <a:lvl3pPr marL="0" indent="0" algn="ctr" defTabSz="460586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3pPr>
            <a:lvl4pPr marL="0" indent="0" algn="ctr" defTabSz="460586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4pPr>
            <a:lvl5pPr marL="0" indent="0" algn="ctr" defTabSz="460586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9" name="Shape 159"/>
          <p:cNvSpPr>
            <a:spLocks noGrp="1"/>
          </p:cNvSpPr>
          <p:nvPr>
            <p:ph type="sldNum" sz="quarter" idx="2"/>
          </p:nvPr>
        </p:nvSpPr>
        <p:spPr>
          <a:xfrm>
            <a:off x="6347318" y="8138160"/>
            <a:ext cx="310164" cy="314835"/>
          </a:xfrm>
          <a:prstGeom prst="rect">
            <a:avLst/>
          </a:prstGeom>
        </p:spPr>
        <p:txBody>
          <a:bodyPr lIns="27093" tIns="27093" rIns="27093" bIns="27093"/>
          <a:lstStyle>
            <a:lvl1pPr defTabSz="460586">
              <a:defRPr sz="1600" spc="32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body" sz="quarter" idx="1"/>
          </p:nvPr>
        </p:nvSpPr>
        <p:spPr>
          <a:xfrm>
            <a:off x="670559" y="2221653"/>
            <a:ext cx="11663682" cy="386081"/>
          </a:xfrm>
          <a:prstGeom prst="rect">
            <a:avLst/>
          </a:prstGeom>
        </p:spPr>
        <p:txBody>
          <a:bodyPr lIns="27093" tIns="27093" rIns="27093" bIns="27093"/>
          <a:lstStyle>
            <a:lvl1pPr marL="0" indent="0" algn="ctr" defTabSz="460586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1pPr>
            <a:lvl2pPr marL="822476" indent="-314476" algn="ctr" defTabSz="460586">
              <a:spcBef>
                <a:spcPts val="0"/>
              </a:spcBef>
              <a:buClrTx/>
              <a:defRPr sz="2600" cap="all" spc="234">
                <a:latin typeface="+mn-lt"/>
                <a:ea typeface="+mn-ea"/>
                <a:cs typeface="+mn-cs"/>
                <a:sym typeface="Futura"/>
              </a:defRPr>
            </a:lvl2pPr>
            <a:lvl3pPr marL="1330476" indent="-314476" algn="ctr" defTabSz="460586">
              <a:spcBef>
                <a:spcPts val="0"/>
              </a:spcBef>
              <a:buClrTx/>
              <a:defRPr sz="2600" cap="all" spc="234">
                <a:latin typeface="+mn-lt"/>
                <a:ea typeface="+mn-ea"/>
                <a:cs typeface="+mn-cs"/>
                <a:sym typeface="Futura"/>
              </a:defRPr>
            </a:lvl3pPr>
            <a:lvl4pPr marL="1838476" indent="-314476" algn="ctr" defTabSz="460586">
              <a:spcBef>
                <a:spcPts val="0"/>
              </a:spcBef>
              <a:buClrTx/>
              <a:defRPr sz="2600" cap="all" spc="234">
                <a:latin typeface="+mn-lt"/>
                <a:ea typeface="+mn-ea"/>
                <a:cs typeface="+mn-cs"/>
                <a:sym typeface="Futura"/>
              </a:defRPr>
            </a:lvl4pPr>
            <a:lvl5pPr marL="2346476" indent="-314476" algn="ctr" defTabSz="460586">
              <a:spcBef>
                <a:spcPts val="0"/>
              </a:spcBef>
              <a:buClrTx/>
              <a:defRPr sz="2600" cap="all" spc="234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7" name="Shape 167"/>
          <p:cNvSpPr>
            <a:spLocks noGrp="1"/>
          </p:cNvSpPr>
          <p:nvPr>
            <p:ph type="title"/>
          </p:nvPr>
        </p:nvSpPr>
        <p:spPr>
          <a:xfrm>
            <a:off x="670559" y="1659466"/>
            <a:ext cx="11663682" cy="562188"/>
          </a:xfrm>
          <a:prstGeom prst="rect">
            <a:avLst/>
          </a:prstGeom>
        </p:spPr>
        <p:txBody>
          <a:bodyPr lIns="27093" tIns="27093" rIns="27093" bIns="27093"/>
          <a:lstStyle>
            <a:lvl1pPr defTabSz="460586"/>
          </a:lstStyle>
          <a:p>
            <a:r>
              <a:t>Title Text</a:t>
            </a:r>
          </a:p>
        </p:txBody>
      </p:sp>
      <p:sp>
        <p:nvSpPr>
          <p:cNvPr id="168" name="Shape 168"/>
          <p:cNvSpPr>
            <a:spLocks noGrp="1"/>
          </p:cNvSpPr>
          <p:nvPr>
            <p:ph type="sldNum" sz="quarter" idx="2"/>
          </p:nvPr>
        </p:nvSpPr>
        <p:spPr>
          <a:xfrm>
            <a:off x="6347318" y="8138160"/>
            <a:ext cx="310164" cy="314835"/>
          </a:xfrm>
          <a:prstGeom prst="rect">
            <a:avLst/>
          </a:prstGeom>
        </p:spPr>
        <p:txBody>
          <a:bodyPr lIns="27093" tIns="27093" rIns="27093" bIns="27093"/>
          <a:lstStyle>
            <a:lvl1pPr defTabSz="460586">
              <a:defRPr sz="1600" spc="32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533400" y="3479800"/>
            <a:ext cx="11938000" cy="5765800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73100" y="1168400"/>
            <a:ext cx="11658600" cy="13335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7400" spc="148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73100" y="508000"/>
            <a:ext cx="11658600" cy="6731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sz="4000" cap="all" spc="79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4000" cap="all" spc="79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4000" cap="all" spc="79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4000" cap="all" spc="79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4000" cap="all" spc="79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pic" idx="13"/>
          </p:nvPr>
        </p:nvSpPr>
        <p:spPr>
          <a:xfrm>
            <a:off x="876300" y="2330450"/>
            <a:ext cx="11277600" cy="6477000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" name="Shape 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2" name="Shape 32"/>
          <p:cNvSpPr>
            <a:spLocks noGrp="1"/>
          </p:cNvSpPr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/>
          </p:cNvSpPr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z="10400" spc="208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z="10400" spc="208"/>
            </a:lvl1pPr>
          </a:lstStyle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pic" sz="half" idx="13"/>
          </p:nvPr>
        </p:nvSpPr>
        <p:spPr>
          <a:xfrm>
            <a:off x="6191619" y="1082886"/>
            <a:ext cx="5880101" cy="7747001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7" name="Shape 57"/>
          <p:cNvSpPr>
            <a:spLocks noGrp="1"/>
          </p:cNvSpPr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z="7400" spc="148"/>
            </a:lvl1pPr>
          </a:lstStyle>
          <a:p>
            <a:r>
              <a:t>Title Text</a:t>
            </a:r>
          </a:p>
        </p:txBody>
      </p:sp>
      <p:sp>
        <p:nvSpPr>
          <p:cNvPr id="58" name="Shape 58"/>
          <p:cNvSpPr>
            <a:spLocks noGrp="1"/>
          </p:cNvSpPr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sz="4000" cap="all" spc="79">
                <a:latin typeface="+mn-lt"/>
                <a:ea typeface="+mn-ea"/>
                <a:cs typeface="+mn-cs"/>
                <a:sym typeface="Futura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sz="4000" cap="all" spc="79">
                <a:latin typeface="+mn-lt"/>
                <a:ea typeface="+mn-ea"/>
                <a:cs typeface="+mn-cs"/>
                <a:sym typeface="Futura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sz="4000" cap="all" spc="79">
                <a:latin typeface="+mn-lt"/>
                <a:ea typeface="+mn-ea"/>
                <a:cs typeface="+mn-cs"/>
                <a:sym typeface="Futura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sz="4000" cap="all" spc="79">
                <a:latin typeface="+mn-lt"/>
                <a:ea typeface="+mn-ea"/>
                <a:cs typeface="+mn-cs"/>
                <a:sym typeface="Futura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sz="4000" cap="all" spc="79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hape 5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>
            <a:spLocks noGrp="1"/>
          </p:cNvSpPr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r>
              <a:t>donec quis nunc</a:t>
            </a:r>
          </a:p>
        </p:txBody>
      </p:sp>
      <p:sp>
        <p:nvSpPr>
          <p:cNvPr id="67" name="Shape 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r>
              <a:t>donec quis nunc</a:t>
            </a:r>
          </a:p>
        </p:txBody>
      </p:sp>
      <p:sp>
        <p:nvSpPr>
          <p:cNvPr id="76" name="Shape 7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7" name="Shape 7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hape 78"/>
          <p:cNvSpPr>
            <a:spLocks noGrp="1"/>
          </p:cNvSpPr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pic" sz="half" idx="13"/>
          </p:nvPr>
        </p:nvSpPr>
        <p:spPr>
          <a:xfrm>
            <a:off x="6172200" y="2324089"/>
            <a:ext cx="5943600" cy="6568573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body" sz="quarter" idx="14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600" cap="all" spc="234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r>
              <a:t>donec quis nunc</a:t>
            </a:r>
          </a:p>
        </p:txBody>
      </p:sp>
      <p:sp>
        <p:nvSpPr>
          <p:cNvPr id="87" name="Shape 8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8" name="Shape 88"/>
          <p:cNvSpPr>
            <a:spLocks noGrp="1"/>
          </p:cNvSpPr>
          <p:nvPr>
            <p:ph type="body" sz="half" idx="1"/>
          </p:nvPr>
        </p:nvSpPr>
        <p:spPr>
          <a:xfrm>
            <a:off x="673100" y="2603500"/>
            <a:ext cx="4775200" cy="60198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z="2400" spc="48"/>
            </a:lvl1pPr>
            <a:lvl2pPr>
              <a:spcBef>
                <a:spcPts val="2800"/>
              </a:spcBef>
              <a:defRPr sz="2400" spc="48"/>
            </a:lvl2pPr>
            <a:lvl3pPr>
              <a:spcBef>
                <a:spcPts val="2800"/>
              </a:spcBef>
              <a:defRPr sz="2400" spc="48"/>
            </a:lvl3pPr>
            <a:lvl4pPr>
              <a:spcBef>
                <a:spcPts val="2800"/>
              </a:spcBef>
              <a:defRPr sz="2400" spc="48"/>
            </a:lvl4pPr>
            <a:lvl5pPr>
              <a:spcBef>
                <a:spcPts val="2800"/>
              </a:spcBef>
              <a:defRPr sz="2400" spc="48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hape 89"/>
          <p:cNvSpPr>
            <a:spLocks noGrp="1"/>
          </p:cNvSpPr>
          <p:nvPr>
            <p:ph type="sldNum" sz="quarter" idx="2"/>
          </p:nvPr>
        </p:nvSpPr>
        <p:spPr>
          <a:xfrm>
            <a:off x="6338817" y="9232900"/>
            <a:ext cx="327168" cy="33760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38817" y="9231630"/>
            <a:ext cx="327168" cy="33760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400" cap="all" spc="28">
                <a:solidFill>
                  <a:srgbClr val="9A958E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all" spc="79" baseline="0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all" spc="79" baseline="0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all" spc="79" baseline="0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all" spc="79" baseline="0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all" spc="79" baseline="0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all" spc="79" baseline="0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all" spc="79" baseline="0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all" spc="79" baseline="0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all" spc="79" baseline="0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9pPr>
    </p:titleStyle>
    <p:bodyStyle>
      <a:lvl1pPr marL="381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2800" b="0" i="0" u="none" strike="noStrike" cap="none" spc="56" baseline="0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762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2800" b="0" i="0" u="none" strike="noStrike" cap="none" spc="56" baseline="0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143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2800" b="0" i="0" u="none" strike="noStrike" cap="none" spc="56" baseline="0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1524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2800" b="0" i="0" u="none" strike="noStrike" cap="none" spc="56" baseline="0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1905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2800" b="0" i="0" u="none" strike="noStrike" cap="none" spc="56" baseline="0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2286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2800" b="0" i="0" u="none" strike="noStrike" cap="none" spc="56" baseline="0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2667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2800" b="0" i="0" u="none" strike="noStrike" cap="none" spc="56" baseline="0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3048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2800" b="0" i="0" u="none" strike="noStrike" cap="none" spc="56" baseline="0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3429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2800" b="0" i="0" u="none" strike="noStrike" cap="none" spc="56" baseline="0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all" spc="28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all" spc="28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all" spc="28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all" spc="28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all" spc="28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all" spc="28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all" spc="28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all" spc="28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all" spc="28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-hikari.com/ams/ams-password-2009/ams-password17-20-2009/delreyAMS17-20-2009.pdf" TargetMode="External"/><Relationship Id="rId2" Type="http://schemas.openxmlformats.org/officeDocument/2006/relationships/hyperlink" Target="http://cogprints.org/3500/1/Aflu.pdf" TargetMode="Externa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://aut.researchgateway.ac.nz/bitstream/handle/10292/7374/ApentengOO.pdf?sequence=3" TargetMode="External"/><Relationship Id="rId5" Type="http://schemas.openxmlformats.org/officeDocument/2006/relationships/hyperlink" Target="http://dx.doi.org/10.1371/journal.pone.0168127" TargetMode="External"/><Relationship Id="rId4" Type="http://schemas.openxmlformats.org/officeDocument/2006/relationships/hyperlink" Target="http://dx.doi.org/10.1155/2014/518053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hokky@elka.ee.itb.ac.id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Relationship Id="rId5" Type="http://schemas.openxmlformats.org/officeDocument/2006/relationships/hyperlink" Target="mailto:chiyori@iis.u-tokyo.ac.jp" TargetMode="External"/><Relationship Id="rId4" Type="http://schemas.openxmlformats.org/officeDocument/2006/relationships/hyperlink" Target="mailto:gerardo@usal.e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ctrTitle"/>
          </p:nvPr>
        </p:nvSpPr>
        <p:spPr>
          <a:xfrm>
            <a:off x="673100" y="4320977"/>
            <a:ext cx="11658600" cy="3400623"/>
          </a:xfrm>
          <a:prstGeom prst="rect">
            <a:avLst/>
          </a:prstGeom>
        </p:spPr>
        <p:txBody>
          <a:bodyPr/>
          <a:lstStyle/>
          <a:p>
            <a:pPr>
              <a:defRPr sz="3900" spc="78"/>
            </a:pPr>
            <a:r>
              <a:t>Kashish Miglani -15BCE1003</a:t>
            </a:r>
          </a:p>
          <a:p>
            <a:pPr>
              <a:defRPr sz="3900" spc="78"/>
            </a:pPr>
            <a:endParaRPr/>
          </a:p>
          <a:p>
            <a:pPr>
              <a:defRPr sz="3900" spc="78"/>
            </a:pPr>
            <a:r>
              <a:t>Osho Agyeya -15BCE1326</a:t>
            </a:r>
          </a:p>
          <a:p>
            <a:pPr>
              <a:defRPr sz="3900" spc="78"/>
            </a:pPr>
            <a:endParaRPr/>
          </a:p>
          <a:p>
            <a:pPr>
              <a:defRPr sz="3900" spc="78"/>
            </a:pPr>
            <a:r>
              <a:t>Utsav Rai - 15bce1352</a:t>
            </a:r>
          </a:p>
        </p:txBody>
      </p:sp>
      <p:sp>
        <p:nvSpPr>
          <p:cNvPr id="178" name="Shape 178"/>
          <p:cNvSpPr>
            <a:spLocks noGrp="1"/>
          </p:cNvSpPr>
          <p:nvPr>
            <p:ph type="subTitle" sz="half" idx="1"/>
          </p:nvPr>
        </p:nvSpPr>
        <p:spPr>
          <a:xfrm>
            <a:off x="673100" y="1201524"/>
            <a:ext cx="11658600" cy="2219487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defTabSz="451374">
              <a:defRPr sz="5500" u="sng" spc="114">
                <a:latin typeface="Futura Condensed"/>
                <a:ea typeface="Futura Condensed"/>
                <a:cs typeface="Futura Condensed"/>
                <a:sym typeface="Futura Condensed"/>
              </a:defRPr>
            </a:lvl1pPr>
          </a:lstStyle>
          <a:p>
            <a:r>
              <a:t>Analysis of research papers pertaining to Cellular Automata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/>
          </p:cNvSpPr>
          <p:nvPr>
            <p:ph type="body" idx="4294967295"/>
          </p:nvPr>
        </p:nvSpPr>
        <p:spPr>
          <a:xfrm>
            <a:off x="673100" y="824896"/>
            <a:ext cx="11845845" cy="8002002"/>
          </a:xfrm>
          <a:prstGeom prst="rect">
            <a:avLst/>
          </a:prstGeom>
        </p:spPr>
        <p:txBody>
          <a:bodyPr lIns="0" tIns="0" rIns="0" bIns="0"/>
          <a:lstStyle/>
          <a:p>
            <a:pPr marL="0" indent="0" algn="ctr" defTabSz="347472">
              <a:spcBef>
                <a:spcPts val="2100"/>
              </a:spcBef>
              <a:buClrTx/>
              <a:buSzTx/>
              <a:buNone/>
              <a:defRPr sz="1900" u="sng" spc="38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sz="2280" u="none" spc="45"/>
              <a:t>“</a:t>
            </a:r>
            <a:r>
              <a:rPr sz="2280" spc="45"/>
              <a:t>Epidemic Modelling Using Cellular Automata</a:t>
            </a:r>
            <a:r>
              <a:rPr sz="2280" u="none" spc="45"/>
              <a:t>”</a:t>
            </a:r>
          </a:p>
          <a:p>
            <a:pPr marL="0" indent="0" algn="ctr" defTabSz="347472">
              <a:spcBef>
                <a:spcPts val="2100"/>
              </a:spcBef>
              <a:buClrTx/>
              <a:buSzTx/>
              <a:buNone/>
              <a:defRPr sz="1368" u="sng" spc="27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sz="1748" u="none" spc="34"/>
              <a:t>15BCE1003</a:t>
            </a:r>
            <a:endParaRPr sz="1748" spc="34"/>
          </a:p>
          <a:p>
            <a:pPr marL="0" indent="0" defTabSz="347472">
              <a:spcBef>
                <a:spcPts val="2100"/>
              </a:spcBef>
              <a:buClrTx/>
              <a:buSzTx/>
              <a:buNone/>
              <a:defRPr sz="1824" u="sng" spc="36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sz="2280" spc="45"/>
              <a:t>Epidemic Modelling</a:t>
            </a:r>
          </a:p>
          <a:p>
            <a:pPr marL="310242" indent="-310242" defTabSz="347472">
              <a:spcBef>
                <a:spcPts val="2100"/>
              </a:spcBef>
              <a:buSzPct val="30000"/>
              <a:buBlip>
                <a:blip r:embed="rId2"/>
              </a:buBlip>
              <a:defRPr sz="1824" spc="36"/>
            </a:pPr>
            <a:r>
              <a:rPr sz="2280" spc="45"/>
              <a:t>When there is a sudden increase of a disease in a particular time and space , it is referred to as Outbreak.</a:t>
            </a:r>
          </a:p>
          <a:p>
            <a:pPr marL="310242" indent="-310242" defTabSz="347472">
              <a:spcBef>
                <a:spcPts val="2100"/>
              </a:spcBef>
              <a:buSzPct val="30000"/>
              <a:buBlip>
                <a:blip r:embed="rId2"/>
              </a:buBlip>
              <a:defRPr sz="1824" spc="36"/>
            </a:pPr>
            <a:r>
              <a:rPr sz="2280" spc="45"/>
              <a:t>When Outbreak reaches many times the Endemic level ,it’s classified as Epidemic.</a:t>
            </a:r>
          </a:p>
          <a:p>
            <a:pPr marL="310242" indent="-310242" defTabSz="347472">
              <a:spcBef>
                <a:spcPts val="2100"/>
              </a:spcBef>
              <a:buSzPct val="30000"/>
              <a:buBlip>
                <a:blip r:embed="rId2"/>
              </a:buBlip>
              <a:defRPr sz="1824" spc="36"/>
            </a:pPr>
            <a:r>
              <a:rPr sz="2280" spc="45"/>
              <a:t>Here a cell represents an equal sized area of landscape containing a specific population . Different cells will have different populations with different densities and different mobility properties.</a:t>
            </a:r>
          </a:p>
          <a:p>
            <a:pPr marL="310242" indent="-310242" defTabSz="347472">
              <a:spcBef>
                <a:spcPts val="2100"/>
              </a:spcBef>
              <a:buSzPct val="30000"/>
              <a:buBlip>
                <a:blip r:embed="rId2"/>
              </a:buBlip>
              <a:defRPr sz="1824" spc="36"/>
            </a:pPr>
            <a:r>
              <a:rPr sz="2280" spc="45"/>
              <a:t>Initially we are assuming that population distribution is homogenous , so on the basis of certain conditions we will be deciding the state of the cell.One possible condition can be -</a:t>
            </a:r>
          </a:p>
          <a:p>
            <a:pPr marL="0" lvl="6" indent="1042416" defTabSz="347472">
              <a:spcBef>
                <a:spcPts val="2100"/>
              </a:spcBef>
              <a:buClrTx/>
              <a:buSzTx/>
              <a:buNone/>
              <a:defRPr sz="1824" spc="36"/>
            </a:pPr>
            <a:r>
              <a:rPr sz="2280" spc="45"/>
              <a:t>Cell State=(infected population of (a, b)) / (total population of (a, b))</a:t>
            </a:r>
          </a:p>
          <a:p>
            <a:pPr marL="310242" indent="-310242" defTabSz="347472">
              <a:spcBef>
                <a:spcPts val="2100"/>
              </a:spcBef>
              <a:buSzPct val="30000"/>
              <a:buBlip>
                <a:blip r:embed="rId2"/>
              </a:buBlip>
              <a:defRPr sz="1824" spc="36"/>
            </a:pPr>
            <a:r>
              <a:rPr sz="2280" spc="45"/>
              <a:t>On the basis of this rule states of a all the cells will keep on changing at every time step.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673099" y="1235439"/>
            <a:ext cx="11658601" cy="749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452627">
              <a:defRPr sz="3959" u="sng" cap="all" spc="79"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Gantt Chart</a:t>
            </a:r>
          </a:p>
        </p:txBody>
      </p:sp>
      <p:pic>
        <p:nvPicPr>
          <p:cNvPr id="215" name="Picture 214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6753" y="2343910"/>
            <a:ext cx="11871294" cy="5571106"/>
          </a:xfrm>
          <a:prstGeom prst="rect">
            <a:avLst/>
          </a:prstGeom>
          <a:effectLst>
            <a:outerShdw blurRad="381000" dist="119618" rotWithShape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cture 216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854" y="1790185"/>
            <a:ext cx="12352352" cy="6831379"/>
          </a:xfrm>
          <a:prstGeom prst="rect">
            <a:avLst/>
          </a:prstGeom>
          <a:effectLst>
            <a:outerShdw blurRad="381000" dist="119618" rotWithShape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/>
          </p:cNvSpPr>
          <p:nvPr>
            <p:ph type="title" idx="4294967295"/>
          </p:nvPr>
        </p:nvSpPr>
        <p:spPr>
          <a:xfrm>
            <a:off x="673100" y="666899"/>
            <a:ext cx="11658600" cy="749301"/>
          </a:xfrm>
          <a:prstGeom prst="rect">
            <a:avLst/>
          </a:prstGeom>
        </p:spPr>
        <p:txBody>
          <a:bodyPr/>
          <a:lstStyle>
            <a:lvl1pPr defTabSz="452627">
              <a:defRPr sz="3959" u="sng" spc="79"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References</a:t>
            </a:r>
          </a:p>
        </p:txBody>
      </p:sp>
      <p:sp>
        <p:nvSpPr>
          <p:cNvPr id="220" name="Shape 220"/>
          <p:cNvSpPr>
            <a:spLocks noGrp="1"/>
          </p:cNvSpPr>
          <p:nvPr>
            <p:ph type="body" idx="4294967295"/>
          </p:nvPr>
        </p:nvSpPr>
        <p:spPr>
          <a:xfrm>
            <a:off x="755368" y="1836578"/>
            <a:ext cx="11845845" cy="6283643"/>
          </a:xfrm>
          <a:prstGeom prst="rect">
            <a:avLst/>
          </a:prstGeom>
        </p:spPr>
        <p:txBody>
          <a:bodyPr/>
          <a:lstStyle/>
          <a:p>
            <a:pPr marL="313508" indent="-313508" defTabSz="438911">
              <a:spcBef>
                <a:spcPts val="2600"/>
              </a:spcBef>
              <a:buClr>
                <a:schemeClr val="accent5">
                  <a:satOff val="-10854"/>
                  <a:lumOff val="-10463"/>
                </a:schemeClr>
              </a:buClr>
              <a:defRPr sz="2304" spc="46"/>
            </a:pPr>
            <a:r>
              <a:t>EPIDEMIOLOGY THROUGH CELLULAR AUTOMATACase of Study: Avian  Influenza in Indonesia *), </a:t>
            </a:r>
            <a:r>
              <a:rPr u="sng">
                <a:latin typeface="Avenir Book Oblique"/>
                <a:ea typeface="Avenir Book Oblique"/>
                <a:cs typeface="Avenir Book Oblique"/>
                <a:sym typeface="Avenir Book Oblique"/>
                <a:hlinkClick r:id="rId2"/>
              </a:rPr>
              <a:t>http://cogprints.org/3500/1/Aflu.pdf</a:t>
            </a:r>
          </a:p>
          <a:p>
            <a:pPr marL="313508" indent="-313508" defTabSz="438911">
              <a:spcBef>
                <a:spcPts val="2600"/>
              </a:spcBef>
              <a:buClr>
                <a:schemeClr val="accent5">
                  <a:satOff val="-10854"/>
                  <a:lumOff val="-10463"/>
                </a:schemeClr>
              </a:buClr>
              <a:defRPr sz="2304" spc="46"/>
            </a:pPr>
            <a:r>
              <a:t>Using Cellular Automata to Simulate Epidemic Diseases, </a:t>
            </a:r>
            <a:r>
              <a:rPr u="sng">
                <a:latin typeface="Avenir Book Oblique"/>
                <a:ea typeface="Avenir Book Oblique"/>
                <a:cs typeface="Avenir Book Oblique"/>
                <a:sym typeface="Avenir Book Oblique"/>
                <a:hlinkClick r:id="rId3"/>
              </a:rPr>
              <a:t>http://www.m-hikari.com/ams/ams-password-2009/ams-password17-20-2009/delreyAMS17-20-2009.pdf</a:t>
            </a:r>
          </a:p>
          <a:p>
            <a:pPr marL="313508" indent="-313508" defTabSz="438911">
              <a:spcBef>
                <a:spcPts val="2600"/>
              </a:spcBef>
              <a:buClr>
                <a:schemeClr val="accent5">
                  <a:satOff val="-10854"/>
                  <a:lumOff val="-10463"/>
                </a:schemeClr>
              </a:buClr>
              <a:defRPr sz="2304" spc="46"/>
            </a:pPr>
            <a:r>
              <a:t>Dynamic Cellular Automata Based Epidemic Spread Model for Population in Patches with Movement, </a:t>
            </a:r>
            <a:r>
              <a:rPr u="sng">
                <a:latin typeface="Avenir Book Oblique"/>
                <a:ea typeface="Avenir Book Oblique"/>
                <a:cs typeface="Avenir Book Oblique"/>
                <a:sym typeface="Avenir Book Oblique"/>
                <a:hlinkClick r:id="rId4"/>
              </a:rPr>
              <a:t>http://dx.doi.org/10.1155/2014/518053</a:t>
            </a:r>
          </a:p>
          <a:p>
            <a:pPr marL="313508" indent="-313508" defTabSz="438911">
              <a:spcBef>
                <a:spcPts val="2600"/>
              </a:spcBef>
              <a:buClr>
                <a:schemeClr val="accent5">
                  <a:satOff val="-10854"/>
                  <a:lumOff val="-10463"/>
                </a:schemeClr>
              </a:buClr>
              <a:defRPr sz="2304" spc="46"/>
            </a:pPr>
            <a:r>
              <a:t>Parameter Scaling for Epidemic Size in a Spatial Epidemic Model with Mobile Individuals, </a:t>
            </a:r>
            <a:r>
              <a:rPr u="sng">
                <a:latin typeface="Avenir Book Oblique"/>
                <a:ea typeface="Avenir Book Oblique"/>
                <a:cs typeface="Avenir Book Oblique"/>
                <a:sym typeface="Avenir Book Oblique"/>
                <a:hlinkClick r:id="rId5"/>
              </a:rPr>
              <a:t>http://dx.doi.org/10.1371/journal.pone.0168127</a:t>
            </a:r>
          </a:p>
          <a:p>
            <a:pPr marL="313508" indent="-313508" defTabSz="438911">
              <a:spcBef>
                <a:spcPts val="2600"/>
              </a:spcBef>
              <a:buClr>
                <a:schemeClr val="accent5">
                  <a:satOff val="-10854"/>
                  <a:lumOff val="-10463"/>
                </a:schemeClr>
              </a:buClr>
              <a:defRPr sz="2304" spc="46"/>
            </a:pPr>
            <a:r>
              <a:t>Epidemiological cellular automata: A case study involving AIDS , </a:t>
            </a:r>
            <a:r>
              <a:rPr u="sng">
                <a:latin typeface="Avenir Book Oblique"/>
                <a:ea typeface="Avenir Book Oblique"/>
                <a:cs typeface="Avenir Book Oblique"/>
                <a:sym typeface="Avenir Book Oblique"/>
                <a:hlinkClick r:id="rId6"/>
              </a:rPr>
              <a:t>http://aut.researchgateway.ac.nz/bitstream/handle/10292/7374/ApentengOO.pdf?sequence=3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/>
          </p:cNvSpPr>
          <p:nvPr>
            <p:ph type="title"/>
          </p:nvPr>
        </p:nvSpPr>
        <p:spPr>
          <a:xfrm>
            <a:off x="425104" y="1346845"/>
            <a:ext cx="8207052" cy="562188"/>
          </a:xfrm>
          <a:prstGeom prst="rect">
            <a:avLst/>
          </a:prstGeom>
        </p:spPr>
        <p:txBody>
          <a:bodyPr/>
          <a:lstStyle>
            <a:lvl1pPr algn="l" defTabSz="345440">
              <a:defRPr sz="3000" spc="59"/>
            </a:lvl1pPr>
          </a:lstStyle>
          <a:p>
            <a:r>
              <a:t>By kashish Miglani - (15BCE1003)</a:t>
            </a:r>
          </a:p>
        </p:txBody>
      </p:sp>
      <p:pic>
        <p:nvPicPr>
          <p:cNvPr id="223" name="Picture 222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3684" y="2262338"/>
            <a:ext cx="8653952" cy="6630164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/>
          </p:cNvSpPr>
          <p:nvPr>
            <p:ph type="title"/>
          </p:nvPr>
        </p:nvSpPr>
        <p:spPr>
          <a:xfrm>
            <a:off x="425104" y="1346845"/>
            <a:ext cx="8207052" cy="562188"/>
          </a:xfrm>
          <a:prstGeom prst="rect">
            <a:avLst/>
          </a:prstGeom>
        </p:spPr>
        <p:txBody>
          <a:bodyPr/>
          <a:lstStyle>
            <a:lvl1pPr algn="l" defTabSz="345440">
              <a:defRPr sz="3000" spc="59"/>
            </a:lvl1pPr>
          </a:lstStyle>
          <a:p>
            <a:r>
              <a:rPr dirty="0"/>
              <a:t>By </a:t>
            </a:r>
            <a:r>
              <a:rPr lang="en-IN" dirty="0" smtClean="0"/>
              <a:t>KASHISH MIGLANI </a:t>
            </a:r>
            <a:r>
              <a:rPr dirty="0" smtClean="0"/>
              <a:t>- </a:t>
            </a:r>
            <a:r>
              <a:rPr dirty="0"/>
              <a:t>(</a:t>
            </a:r>
            <a:r>
              <a:rPr dirty="0" smtClean="0"/>
              <a:t>15BCE1</a:t>
            </a:r>
            <a:r>
              <a:rPr lang="en-IN" dirty="0" smtClean="0"/>
              <a:t>003</a:t>
            </a:r>
            <a:r>
              <a:rPr dirty="0" smtClean="0"/>
              <a:t>)</a:t>
            </a:r>
            <a:endParaRPr dirty="0"/>
          </a:p>
        </p:txBody>
      </p:sp>
      <p:pic>
        <p:nvPicPr>
          <p:cNvPr id="181" name="Picture 180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3684" y="2262338"/>
            <a:ext cx="8653952" cy="6630164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Picture Placeholder 182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867653" y="3708550"/>
            <a:ext cx="11269494" cy="4964260"/>
          </a:xfrm>
          <a:prstGeom prst="rect">
            <a:avLst/>
          </a:prstGeom>
          <a:ln w="9525">
            <a:round/>
          </a:ln>
        </p:spPr>
      </p:pic>
      <p:sp>
        <p:nvSpPr>
          <p:cNvPr id="184" name="Shape 184"/>
          <p:cNvSpPr>
            <a:spLocks noGrp="1"/>
          </p:cNvSpPr>
          <p:nvPr>
            <p:ph type="title"/>
          </p:nvPr>
        </p:nvSpPr>
        <p:spPr>
          <a:xfrm>
            <a:off x="670559" y="921170"/>
            <a:ext cx="11663682" cy="889141"/>
          </a:xfrm>
          <a:prstGeom prst="rect">
            <a:avLst/>
          </a:prstGeom>
        </p:spPr>
        <p:txBody>
          <a:bodyPr/>
          <a:lstStyle>
            <a:lvl1pPr defTabSz="288879">
              <a:defRPr sz="2496" u="sng" spc="52"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Analysis of research papers pertaining to Cellular Automata</a:t>
            </a:r>
          </a:p>
        </p:txBody>
      </p:sp>
      <p:sp>
        <p:nvSpPr>
          <p:cNvPr id="185" name="Shape 185"/>
          <p:cNvSpPr>
            <a:spLocks noGrp="1"/>
          </p:cNvSpPr>
          <p:nvPr>
            <p:ph type="body" sz="quarter" idx="1"/>
          </p:nvPr>
        </p:nvSpPr>
        <p:spPr>
          <a:xfrm>
            <a:off x="670559" y="2143626"/>
            <a:ext cx="11663682" cy="464108"/>
          </a:xfrm>
          <a:prstGeom prst="rect">
            <a:avLst/>
          </a:prstGeom>
        </p:spPr>
        <p:txBody>
          <a:bodyPr/>
          <a:lstStyle>
            <a:lvl1pPr defTabSz="382286">
              <a:defRPr sz="2490" spc="196"/>
            </a:lvl1pPr>
          </a:lstStyle>
          <a:p>
            <a:r>
              <a:t>“Epidemic Modelling using cellular automata” </a:t>
            </a:r>
          </a:p>
        </p:txBody>
      </p:sp>
      <p:sp>
        <p:nvSpPr>
          <p:cNvPr id="186" name="Shape 186"/>
          <p:cNvSpPr/>
          <p:nvPr/>
        </p:nvSpPr>
        <p:spPr>
          <a:xfrm>
            <a:off x="429517" y="2654427"/>
            <a:ext cx="11663682" cy="1007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7093" tIns="27093" rIns="27093" bIns="27093">
            <a:normAutofit/>
          </a:bodyPr>
          <a:lstStyle/>
          <a:p>
            <a:pPr defTabSz="460586">
              <a:defRPr sz="1600" cap="all" spc="126">
                <a:latin typeface="+mn-lt"/>
                <a:ea typeface="+mn-ea"/>
                <a:cs typeface="+mn-cs"/>
                <a:sym typeface="Futura"/>
              </a:defRPr>
            </a:pPr>
            <a:endParaRPr/>
          </a:p>
          <a:p>
            <a:pPr defTabSz="460586">
              <a:defRPr sz="1800" cap="all" spc="142">
                <a:latin typeface="+mn-lt"/>
                <a:ea typeface="+mn-ea"/>
                <a:cs typeface="+mn-cs"/>
                <a:sym typeface="Futura"/>
              </a:defRPr>
            </a:pPr>
            <a:r>
              <a:t>by-Kashish Miglani (15BCE1003)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body" sz="half" idx="1"/>
          </p:nvPr>
        </p:nvSpPr>
        <p:spPr>
          <a:xfrm>
            <a:off x="670558" y="2828172"/>
            <a:ext cx="5424840" cy="5982384"/>
          </a:xfrm>
          <a:prstGeom prst="rect">
            <a:avLst/>
          </a:prstGeom>
        </p:spPr>
        <p:txBody>
          <a:bodyPr/>
          <a:lstStyle/>
          <a:p>
            <a:pPr algn="just" defTabSz="405316">
              <a:defRPr sz="2464" spc="0"/>
            </a:pPr>
            <a:r>
              <a:t>The aim of this project is to  view the impact of an epidemic over a region with uniform as well as non-uniform population densities.</a:t>
            </a:r>
          </a:p>
          <a:p>
            <a:pPr algn="just" defTabSz="405316">
              <a:defRPr sz="2464" spc="0"/>
            </a:pPr>
            <a:endParaRPr/>
          </a:p>
          <a:p>
            <a:pPr algn="just" defTabSz="405316">
              <a:defRPr sz="2464" spc="0"/>
            </a:pPr>
            <a:r>
              <a:t>here, We will be using the property of cell evolution in cellular automaton.</a:t>
            </a:r>
          </a:p>
          <a:p>
            <a:pPr algn="just" defTabSz="405316">
              <a:defRPr sz="2464" spc="0"/>
            </a:pPr>
            <a:endParaRPr/>
          </a:p>
          <a:p>
            <a:pPr algn="just" defTabSz="405316">
              <a:defRPr sz="2464" spc="0"/>
            </a:pPr>
            <a:r>
              <a:t>This will further help us to predict the flow of an outbreak.</a:t>
            </a:r>
          </a:p>
        </p:txBody>
      </p:sp>
      <p:pic>
        <p:nvPicPr>
          <p:cNvPr id="189" name="Picture 188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6363817" y="3542546"/>
            <a:ext cx="6258799" cy="3336239"/>
          </a:xfrm>
          <a:prstGeom prst="rect">
            <a:avLst/>
          </a:prstGeom>
          <a:effectLst>
            <a:outerShdw blurRad="381000" dist="119618" rotWithShape="0">
              <a:srgbClr val="000000">
                <a:alpha val="75000"/>
              </a:srgbClr>
            </a:outerShdw>
          </a:effectLst>
        </p:spPr>
      </p:pic>
      <p:sp>
        <p:nvSpPr>
          <p:cNvPr id="190" name="Shape 190"/>
          <p:cNvSpPr>
            <a:spLocks noGrp="1"/>
          </p:cNvSpPr>
          <p:nvPr>
            <p:ph type="title"/>
          </p:nvPr>
        </p:nvSpPr>
        <p:spPr>
          <a:xfrm>
            <a:off x="311886" y="1922053"/>
            <a:ext cx="6142183" cy="781228"/>
          </a:xfrm>
          <a:prstGeom prst="rect">
            <a:avLst/>
          </a:prstGeom>
        </p:spPr>
        <p:txBody>
          <a:bodyPr/>
          <a:lstStyle>
            <a:lvl1pPr defTabSz="451374">
              <a:defRPr sz="3800" u="sng" spc="67"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Abstract	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176711937_1733x1287.jpe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16572" t="409" r="16473" b="3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93" name="Shape 193"/>
          <p:cNvSpPr>
            <a:spLocks noGrp="1"/>
          </p:cNvSpPr>
          <p:nvPr>
            <p:ph type="body" idx="14"/>
          </p:nvPr>
        </p:nvSpPr>
        <p:spPr>
          <a:xfrm>
            <a:off x="673100" y="1320800"/>
            <a:ext cx="11658600" cy="584200"/>
          </a:xfrm>
          <a:prstGeom prst="rect">
            <a:avLst/>
          </a:prstGeom>
        </p:spPr>
        <p:txBody>
          <a:bodyPr/>
          <a:lstStyle>
            <a:lvl1pPr>
              <a:spcBef>
                <a:spcPts val="3400"/>
              </a:spcBef>
              <a:defRPr sz="2800" cap="none" spc="56">
                <a:latin typeface="Avenir Medium"/>
                <a:ea typeface="Avenir Medium"/>
                <a:cs typeface="Avenir Medium"/>
                <a:sym typeface="Avenir Medium"/>
              </a:defRPr>
            </a:lvl1pPr>
          </a:lstStyle>
          <a:p>
            <a:r>
              <a:t>“Epidemic Modelling Using Cellular Automata”</a:t>
            </a:r>
          </a:p>
        </p:txBody>
      </p:sp>
      <p:sp>
        <p:nvSpPr>
          <p:cNvPr id="194" name="Shape 1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z="3959" u="sng" spc="79"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Problem Definition</a:t>
            </a:r>
          </a:p>
        </p:txBody>
      </p:sp>
      <p:sp>
        <p:nvSpPr>
          <p:cNvPr id="195" name="Shape 195"/>
          <p:cNvSpPr>
            <a:spLocks noGrp="1"/>
          </p:cNvSpPr>
          <p:nvPr>
            <p:ph type="body" sz="half" idx="1"/>
          </p:nvPr>
        </p:nvSpPr>
        <p:spPr>
          <a:xfrm>
            <a:off x="673100" y="2251459"/>
            <a:ext cx="4775201" cy="6371841"/>
          </a:xfrm>
          <a:prstGeom prst="rect">
            <a:avLst/>
          </a:prstGeom>
        </p:spPr>
        <p:txBody>
          <a:bodyPr/>
          <a:lstStyle/>
          <a:p>
            <a:pPr marL="365759" indent="-365759" defTabSz="438911">
              <a:spcBef>
                <a:spcPts val="2600"/>
              </a:spcBef>
              <a:defRPr sz="2304" spc="46"/>
            </a:pPr>
            <a:r>
              <a:t>To understand how the disease is spread across a region.</a:t>
            </a:r>
          </a:p>
          <a:p>
            <a:pPr marL="365759" indent="-365759" defTabSz="438911">
              <a:spcBef>
                <a:spcPts val="2600"/>
              </a:spcBef>
              <a:defRPr sz="2304" spc="46"/>
            </a:pPr>
            <a:r>
              <a:t>To visualise it with the help of CELLULAR AUTOMATA.</a:t>
            </a:r>
          </a:p>
          <a:p>
            <a:pPr marL="365759" indent="-365759" defTabSz="438911">
              <a:spcBef>
                <a:spcPts val="2600"/>
              </a:spcBef>
              <a:defRPr sz="2304" spc="46"/>
            </a:pPr>
            <a:r>
              <a:t>To study the variation in model with movement of population and many other real-time factors.</a:t>
            </a:r>
          </a:p>
          <a:p>
            <a:pPr marL="365759" indent="-365759" defTabSz="438911">
              <a:spcBef>
                <a:spcPts val="2600"/>
              </a:spcBef>
              <a:defRPr sz="2304" spc="46"/>
            </a:pPr>
            <a:r>
              <a:t>Finally, to implement a Dynamic cellular automata model for non-homogenous as well as homogenous population distribution.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/>
          </p:cNvSpPr>
          <p:nvPr>
            <p:ph type="title" idx="4294967295"/>
          </p:nvPr>
        </p:nvSpPr>
        <p:spPr>
          <a:xfrm>
            <a:off x="673099" y="666899"/>
            <a:ext cx="11658601" cy="749301"/>
          </a:xfrm>
          <a:prstGeom prst="rect">
            <a:avLst/>
          </a:prstGeom>
        </p:spPr>
        <p:txBody>
          <a:bodyPr/>
          <a:lstStyle>
            <a:lvl1pPr defTabSz="452627">
              <a:defRPr sz="3959" u="sng" spc="79"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Issue Motivated</a:t>
            </a:r>
          </a:p>
        </p:txBody>
      </p:sp>
      <p:sp>
        <p:nvSpPr>
          <p:cNvPr id="198" name="Shape 198"/>
          <p:cNvSpPr/>
          <p:nvPr/>
        </p:nvSpPr>
        <p:spPr>
          <a:xfrm>
            <a:off x="766722" y="1448048"/>
            <a:ext cx="1165860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spcBef>
                <a:spcPts val="3400"/>
              </a:spcBef>
              <a:defRPr sz="2800" spc="56"/>
            </a:lvl1pPr>
          </a:lstStyle>
          <a:p>
            <a:r>
              <a:t>“Public Health Issues”</a:t>
            </a:r>
          </a:p>
        </p:txBody>
      </p:sp>
      <p:sp>
        <p:nvSpPr>
          <p:cNvPr id="199" name="Shape 199"/>
          <p:cNvSpPr>
            <a:spLocks noGrp="1"/>
          </p:cNvSpPr>
          <p:nvPr>
            <p:ph type="body" idx="4294967295"/>
          </p:nvPr>
        </p:nvSpPr>
        <p:spPr>
          <a:xfrm>
            <a:off x="673100" y="2543255"/>
            <a:ext cx="11845845" cy="6283643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2800"/>
              </a:spcBef>
              <a:defRPr sz="2400" spc="48"/>
            </a:pPr>
            <a:r>
              <a:t>Since public health issues are one of the major concern and most of them occur by the virus spread.</a:t>
            </a:r>
          </a:p>
          <a:p>
            <a:pPr>
              <a:spcBef>
                <a:spcPts val="2800"/>
              </a:spcBef>
              <a:defRPr sz="2400" spc="48"/>
            </a:pPr>
            <a:r>
              <a:t>This results in various problems such as decreased worker productivity etc.For example “The Severe Acute Respiratory Syndrome Outbreak in Asia”.</a:t>
            </a:r>
          </a:p>
          <a:p>
            <a:pPr>
              <a:spcBef>
                <a:spcPts val="2800"/>
              </a:spcBef>
              <a:defRPr sz="2400" spc="48"/>
            </a:pPr>
            <a:r>
              <a:t>Therefore the monitoring of outbreaks is gaining importance for public health officials and the Government.</a:t>
            </a:r>
          </a:p>
          <a:p>
            <a:pPr marL="326571" indent="-326571">
              <a:spcBef>
                <a:spcPts val="2800"/>
              </a:spcBef>
              <a:defRPr sz="2400" spc="48"/>
            </a:pPr>
            <a:r>
              <a:t>Hence it is desirable to predict patterns of viral infections given certain environmental conditions.</a:t>
            </a:r>
          </a:p>
          <a:p>
            <a:pPr marL="326571" indent="-326571">
              <a:spcBef>
                <a:spcPts val="2800"/>
              </a:spcBef>
              <a:defRPr sz="2400" spc="48"/>
            </a:pPr>
            <a:r>
              <a:t>It is hoped that modelling geographically dependent features of a phenomenon will help us better UNDERSTAND , PREDICT and CONTROL that  phenomenon’s behaviour.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/>
          </p:cNvSpPr>
          <p:nvPr>
            <p:ph type="title"/>
          </p:nvPr>
        </p:nvSpPr>
        <p:spPr>
          <a:xfrm>
            <a:off x="673100" y="666899"/>
            <a:ext cx="11658600" cy="749301"/>
          </a:xfrm>
          <a:prstGeom prst="rect">
            <a:avLst/>
          </a:prstGeom>
        </p:spPr>
        <p:txBody>
          <a:bodyPr lIns="50800" tIns="50800" rIns="50800" bIns="50800"/>
          <a:lstStyle>
            <a:lvl1pPr defTabSz="452627">
              <a:defRPr sz="3959" u="sng" spc="79"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Literature Survey</a:t>
            </a:r>
          </a:p>
        </p:txBody>
      </p:sp>
      <p:graphicFrame>
        <p:nvGraphicFramePr>
          <p:cNvPr id="202" name="Table 202"/>
          <p:cNvGraphicFramePr/>
          <p:nvPr/>
        </p:nvGraphicFramePr>
        <p:xfrm>
          <a:off x="600433" y="2069408"/>
          <a:ext cx="12050682" cy="7318928"/>
        </p:xfrm>
        <a:graphic>
          <a:graphicData uri="http://schemas.openxmlformats.org/drawingml/2006/table">
            <a:tbl>
              <a:tblPr firstRow="1" firstCol="1">
                <a:tableStyleId>{C7B018BB-80A7-4F77-B60F-C8B233D01FF8}</a:tableStyleId>
              </a:tblPr>
              <a:tblGrid>
                <a:gridCol w="2008447"/>
                <a:gridCol w="2008447"/>
                <a:gridCol w="2008447"/>
                <a:gridCol w="2008447"/>
                <a:gridCol w="2008447"/>
                <a:gridCol w="2008447"/>
              </a:tblGrid>
              <a:tr h="1423332">
                <a:tc>
                  <a:txBody>
                    <a:bodyPr/>
                    <a:lstStyle/>
                    <a:p>
                      <a:pPr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FFFFF"/>
                          </a:solidFill>
                          <a:sym typeface="Avenir Next Demi Bold"/>
                        </a:rPr>
                        <a:t>Research Paper Name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A5A59F"/>
                      </a:solidFill>
                      <a:miter lim="400000"/>
                    </a:lnL>
                    <a:lnT w="12700">
                      <a:solidFill>
                        <a:srgbClr val="A5A59F"/>
                      </a:solidFill>
                      <a:miter lim="400000"/>
                    </a:lnT>
                    <a:blipFill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solidFill>
                            <a:srgbClr val="FFFFFF"/>
                          </a:solidFill>
                          <a:sym typeface="Avenir Next Demi Bold"/>
                        </a:rPr>
                        <a:t>EPIDEMIOLOGY THROUGH CELLULAR AUTOMATA
Case of Study: Avian Influenza in Indonesia </a:t>
                      </a:r>
                    </a:p>
                  </a:txBody>
                  <a:tcPr marL="50800" marR="50800" marT="50800" marB="50800" anchor="ctr" horzOverflow="overflow">
                    <a:lnT w="12700">
                      <a:solidFill>
                        <a:srgbClr val="A5A59F"/>
                      </a:solidFill>
                      <a:miter lim="400000"/>
                    </a:lnT>
                    <a:blipFill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FFFFFF"/>
                          </a:solidFill>
                          <a:sym typeface="Avenir Next Demi Bold"/>
                        </a:rPr>
                        <a:t>Using Cellular Automata to Simulate
Epidemic Diseases</a:t>
                      </a:r>
                    </a:p>
                  </a:txBody>
                  <a:tcPr marL="50800" marR="50800" marT="50800" marB="50800" anchor="ctr" horzOverflow="overflow">
                    <a:lnT w="12700">
                      <a:solidFill>
                        <a:srgbClr val="A5A59F"/>
                      </a:solidFill>
                      <a:miter lim="400000"/>
                    </a:lnT>
                    <a:blipFill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solidFill>
                            <a:srgbClr val="FFFFFF"/>
                          </a:solidFill>
                          <a:sym typeface="Avenir Next Demi Bold"/>
                        </a:rPr>
                        <a:t>Dynamic Cellular Automata Based Epidemic Spread Model for Population in Patches with Movement</a:t>
                      </a:r>
                    </a:p>
                  </a:txBody>
                  <a:tcPr marL="50800" marR="50800" marT="50800" marB="50800" anchor="ctr" horzOverflow="overflow">
                    <a:lnT w="12700">
                      <a:solidFill>
                        <a:srgbClr val="A5A59F"/>
                      </a:solidFill>
                      <a:miter lim="400000"/>
                    </a:lnT>
                    <a:blipFill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FFFFFF"/>
                          </a:solidFill>
                          <a:sym typeface="Avenir Next Demi Bold"/>
                        </a:rPr>
                        <a:t>Epidemiological cellular automata: A
case study involving AIDS</a:t>
                      </a:r>
                    </a:p>
                  </a:txBody>
                  <a:tcPr marL="50800" marR="50800" marT="50800" marB="50800" anchor="ctr" horzOverflow="overflow">
                    <a:lnT w="12700">
                      <a:solidFill>
                        <a:srgbClr val="A5A59F"/>
                      </a:solidFill>
                      <a:miter lim="400000"/>
                    </a:lnT>
                    <a:blipFill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500">
                          <a:solidFill>
                            <a:srgbClr val="FFFFFF"/>
                          </a:solidFill>
                          <a:sym typeface="Avenir Next Demi Bold"/>
                        </a:rPr>
                        <a:t>Parameter Scaling for Epidemic Size in a Spatial Epidemic Model with Mobile Individuals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A5A59F"/>
                      </a:solidFill>
                      <a:miter lim="400000"/>
                    </a:lnR>
                    <a:lnT w="12700">
                      <a:solidFill>
                        <a:srgbClr val="A5A59F"/>
                      </a:solidFill>
                      <a:miter lim="400000"/>
                    </a:lnT>
                    <a:blipFill rotWithShape="1">
                      <a:blip r:embed="rId2"/>
                      <a:srcRect/>
                      <a:tile tx="0" ty="0" sx="100000" sy="100000" flip="none" algn="tl"/>
                    </a:blipFill>
                  </a:tcPr>
                </a:tc>
              </a:tr>
              <a:tr h="1423332">
                <a:tc>
                  <a:txBody>
                    <a:bodyPr/>
                    <a:lstStyle/>
                    <a:p>
                      <a:pPr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Name of the Author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A5A59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Hokky Situngkir 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700">
                          <a:solidFill>
                            <a:srgbClr val="5B5854"/>
                          </a:solidFill>
                          <a:sym typeface="Avenir Next Medium"/>
                        </a:rPr>
                        <a:t>S. Hoya White
A. Mart´ın del Rey
G. Rodr´ıguez S´anchez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700">
                          <a:solidFill>
                            <a:srgbClr val="5B5854"/>
                          </a:solidFill>
                          <a:sym typeface="Avenir Next Medium"/>
                        </a:rPr>
                        <a:t>Senthil Athithan
 Vidya Prasad Shukla  Sangappa R. Biradar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5B5854"/>
                          </a:solidFill>
                          <a:sym typeface="Avenir Next Medium"/>
                        </a:rPr>
                        <a:t>Prof. Ajit Narayanan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600">
                          <a:solidFill>
                            <a:srgbClr val="5B5854"/>
                          </a:solidFill>
                          <a:sym typeface="Avenir Next Medium"/>
                        </a:rPr>
                        <a:t>Chiyori T. Urabe  Gouhei Tanaka Kazuyuki Aihara Masayasu Mimura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A5A59F"/>
                      </a:solidFill>
                      <a:miter lim="400000"/>
                    </a:lnR>
                  </a:tcPr>
                </a:tc>
              </a:tr>
              <a:tr h="1423332">
                <a:tc>
                  <a:txBody>
                    <a:bodyPr/>
                    <a:lstStyle/>
                    <a:p>
                      <a:pPr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Transaction name/Journal name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A5A59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5B5854"/>
                          </a:solidFill>
                          <a:sym typeface="Avenir Next Medium"/>
                        </a:rPr>
                        <a:t>Working Paper WPF2004, Bandung Fe Institute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500">
                          <a:solidFill>
                            <a:srgbClr val="5B5854"/>
                          </a:solidFill>
                          <a:sym typeface="Avenir Next Medium"/>
                        </a:rPr>
                        <a:t>Applied Mathematical Sciences, Vol. 3, 2009, no. 20, 959 - 968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300">
                          <a:solidFill>
                            <a:srgbClr val="5B5854"/>
                          </a:solidFill>
                          <a:sym typeface="Avenir Next Medium"/>
                        </a:rPr>
                        <a:t>Journal of Computational Environmental Sciences
Volume 2014 (2014), Article ID 518053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900">
                          <a:solidFill>
                            <a:srgbClr val="5B5854"/>
                          </a:solidFill>
                          <a:sym typeface="Avenir Next Medium"/>
                        </a:rPr>
                        <a:t>Auckland University of Technology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1500">
                          <a:solidFill>
                            <a:srgbClr val="5B5854"/>
                          </a:solidFill>
                          <a:sym typeface="Avenir Next Medium"/>
                        </a:rPr>
                        <a:t>Institute of Industrial Science, The University of Tokyo, Tokyo, Japan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A5A59F"/>
                      </a:solidFill>
                      <a:miter lim="400000"/>
                    </a:lnR>
                  </a:tcPr>
                </a:tc>
              </a:tr>
              <a:tr h="1423332">
                <a:tc>
                  <a:txBody>
                    <a:bodyPr/>
                    <a:lstStyle/>
                    <a:p>
                      <a:pPr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Email of the Author
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A5A59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ym typeface="Avenir Next Medium"/>
                        </a:defRPr>
                      </a:pPr>
                      <a:r>
                        <a:rPr u="sng">
                          <a:hlinkClick r:id="rId3"/>
                        </a:rPr>
                        <a:t>hokky@elka.ee.itb.ac.id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ym typeface="Avenir Next Medium"/>
                        </a:defRPr>
                      </a:pPr>
                      <a:r>
                        <a:t>sarahw@usal.es</a:t>
                      </a:r>
                    </a:p>
                    <a:p>
                      <a:pPr defTabSz="914400">
                        <a:defRPr sz="1800" cap="none" spc="0">
                          <a:sym typeface="Avenir Next Medium"/>
                        </a:defRPr>
                      </a:pPr>
                      <a:r>
                        <a:t>delrey@usal.es</a:t>
                      </a:r>
                    </a:p>
                    <a:p>
                      <a:pPr defTabSz="914400">
                        <a:defRPr sz="1800" cap="none" spc="0">
                          <a:sym typeface="Avenir Next Medium"/>
                        </a:defRPr>
                      </a:pPr>
                      <a:r>
                        <a:rPr u="sng">
                          <a:hlinkClick r:id="rId4"/>
                        </a:rPr>
                        <a:t>gerardo@usal.es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Not Available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Not Available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2000" cap="none" spc="0">
                          <a:sym typeface="Avenir Next Medium"/>
                        </a:defRPr>
                      </a:pPr>
                      <a:r>
                        <a:rPr u="sng">
                          <a:hlinkClick r:id="rId5"/>
                        </a:rPr>
                        <a:t>chiyori@iis.u-tokyo.ac.jp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A5A59F"/>
                      </a:solidFill>
                      <a:miter lim="400000"/>
                    </a:lnR>
                  </a:tcPr>
                </a:tc>
              </a:tr>
              <a:tr h="1423332">
                <a:tc>
                  <a:txBody>
                    <a:bodyPr/>
                    <a:lstStyle/>
                    <a:p>
                      <a:pPr defTabSz="914400">
                        <a:defRPr sz="1800" b="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Date of Publishing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A5A59F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 January 29, 2004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2009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12 February, 2014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June 2013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cap="none" spc="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Medium"/>
                        </a:rPr>
                        <a:t>December 14, 2016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A5A59F"/>
                      </a:solidFill>
                      <a:miter lim="400000"/>
                    </a:lnR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/>
          </p:cNvSpPr>
          <p:nvPr>
            <p:ph type="title" idx="4294967295"/>
          </p:nvPr>
        </p:nvSpPr>
        <p:spPr>
          <a:xfrm>
            <a:off x="673100" y="666899"/>
            <a:ext cx="11658600" cy="749301"/>
          </a:xfrm>
          <a:prstGeom prst="rect">
            <a:avLst/>
          </a:prstGeom>
        </p:spPr>
        <p:txBody>
          <a:bodyPr/>
          <a:lstStyle>
            <a:lvl1pPr defTabSz="452627">
              <a:defRPr sz="3959" u="sng" spc="79"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List of modules</a:t>
            </a:r>
          </a:p>
        </p:txBody>
      </p:sp>
      <p:pic>
        <p:nvPicPr>
          <p:cNvPr id="205" name="Picture 204"/>
          <p:cNvPicPr>
            <a:picLocks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86698" y="2024230"/>
            <a:ext cx="6044629" cy="6373512"/>
          </a:xfrm>
          <a:prstGeom prst="rect">
            <a:avLst/>
          </a:prstGeom>
          <a:effectLst>
            <a:outerShdw blurRad="190500" dist="8455" dir="5400000" rotWithShape="0">
              <a:srgbClr val="000000"/>
            </a:outerShdw>
          </a:effectLst>
        </p:spPr>
      </p:pic>
      <p:sp>
        <p:nvSpPr>
          <p:cNvPr id="206" name="Shape 206"/>
          <p:cNvSpPr>
            <a:spLocks noGrp="1"/>
          </p:cNvSpPr>
          <p:nvPr>
            <p:ph type="body" sz="half" idx="4294967295"/>
          </p:nvPr>
        </p:nvSpPr>
        <p:spPr>
          <a:xfrm>
            <a:off x="571836" y="2050163"/>
            <a:ext cx="5365709" cy="6773833"/>
          </a:xfrm>
          <a:prstGeom prst="rect">
            <a:avLst/>
          </a:prstGeom>
        </p:spPr>
        <p:txBody>
          <a:bodyPr lIns="27093" tIns="27093" rIns="27093" bIns="27093"/>
          <a:lstStyle/>
          <a:p>
            <a:pPr algn="just" defTabSz="460586">
              <a:spcBef>
                <a:spcPts val="0"/>
              </a:spcBef>
              <a:defRPr cap="all" spc="0">
                <a:latin typeface="+mn-lt"/>
                <a:ea typeface="+mn-ea"/>
                <a:cs typeface="+mn-cs"/>
                <a:sym typeface="Futura"/>
              </a:defRPr>
            </a:pPr>
            <a:r>
              <a:t>Reading the chosen Research Papers , Research Articles , Case studies.</a:t>
            </a:r>
          </a:p>
          <a:p>
            <a:pPr algn="just" defTabSz="460586">
              <a:spcBef>
                <a:spcPts val="0"/>
              </a:spcBef>
              <a:defRPr cap="all" spc="0">
                <a:latin typeface="+mn-lt"/>
                <a:ea typeface="+mn-ea"/>
                <a:cs typeface="+mn-cs"/>
                <a:sym typeface="Futura"/>
              </a:defRPr>
            </a:pPr>
            <a:endParaRPr/>
          </a:p>
          <a:p>
            <a:pPr algn="just" defTabSz="460586">
              <a:spcBef>
                <a:spcPts val="0"/>
              </a:spcBef>
              <a:defRPr cap="all" spc="0">
                <a:latin typeface="+mn-lt"/>
                <a:ea typeface="+mn-ea"/>
                <a:cs typeface="+mn-cs"/>
                <a:sym typeface="Futura"/>
              </a:defRPr>
            </a:pPr>
            <a:r>
              <a:t>Trying to implement Cellular automata model for Epidemiology </a:t>
            </a:r>
          </a:p>
          <a:p>
            <a:pPr algn="just" defTabSz="460586">
              <a:spcBef>
                <a:spcPts val="0"/>
              </a:spcBef>
              <a:defRPr cap="all" spc="0">
                <a:latin typeface="+mn-lt"/>
                <a:ea typeface="+mn-ea"/>
                <a:cs typeface="+mn-cs"/>
                <a:sym typeface="Futura"/>
              </a:defRPr>
            </a:pPr>
            <a:endParaRPr/>
          </a:p>
          <a:p>
            <a:pPr algn="just" defTabSz="460586">
              <a:spcBef>
                <a:spcPts val="0"/>
              </a:spcBef>
              <a:defRPr cap="all" spc="0">
                <a:latin typeface="+mn-lt"/>
                <a:ea typeface="+mn-ea"/>
                <a:cs typeface="+mn-cs"/>
                <a:sym typeface="Futura"/>
              </a:defRPr>
            </a:pPr>
            <a:r>
              <a:t>Analysing various changes in model with change in various population characteristics.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/>
          </p:cNvSpPr>
          <p:nvPr>
            <p:ph type="title" idx="4294967295"/>
          </p:nvPr>
        </p:nvSpPr>
        <p:spPr>
          <a:xfrm>
            <a:off x="766722" y="281123"/>
            <a:ext cx="11658601" cy="749301"/>
          </a:xfrm>
          <a:prstGeom prst="rect">
            <a:avLst/>
          </a:prstGeom>
        </p:spPr>
        <p:txBody>
          <a:bodyPr/>
          <a:lstStyle>
            <a:lvl1pPr defTabSz="452627">
              <a:defRPr sz="3959" u="sng" spc="79">
                <a:latin typeface="Futura Bold"/>
                <a:ea typeface="Futura Bold"/>
                <a:cs typeface="Futura Bold"/>
                <a:sym typeface="Futura Bold"/>
              </a:defRPr>
            </a:lvl1pPr>
          </a:lstStyle>
          <a:p>
            <a:r>
              <a:t>Conclusion</a:t>
            </a:r>
          </a:p>
        </p:txBody>
      </p:sp>
      <p:sp>
        <p:nvSpPr>
          <p:cNvPr id="209" name="Shape 209"/>
          <p:cNvSpPr>
            <a:spLocks noGrp="1"/>
          </p:cNvSpPr>
          <p:nvPr>
            <p:ph type="body" idx="4294967295"/>
          </p:nvPr>
        </p:nvSpPr>
        <p:spPr>
          <a:xfrm>
            <a:off x="673100" y="1365929"/>
            <a:ext cx="11845845" cy="7460969"/>
          </a:xfrm>
          <a:prstGeom prst="rect">
            <a:avLst/>
          </a:prstGeom>
        </p:spPr>
        <p:txBody>
          <a:bodyPr/>
          <a:lstStyle/>
          <a:p>
            <a:pPr marL="0" indent="0" defTabSz="416052">
              <a:spcBef>
                <a:spcPts val="2500"/>
              </a:spcBef>
              <a:buClrTx/>
              <a:buSzTx/>
              <a:buNone/>
              <a:defRPr sz="2275" u="sng" spc="45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Cellular Automata</a:t>
            </a:r>
          </a:p>
          <a:p>
            <a:pPr marL="297179" indent="-297179" defTabSz="416052">
              <a:spcBef>
                <a:spcPts val="2500"/>
              </a:spcBef>
              <a:buSzPct val="30000"/>
              <a:buBlip>
                <a:blip r:embed="rId2"/>
              </a:buBlip>
              <a:defRPr sz="2184" spc="43"/>
            </a:pPr>
            <a:r>
              <a:t>Cellular automata are discrete dynamical systems that model complex behaviour based on simple, local rules animating cells on a lattice. They epitomise the idea that simple rules can generate complex patterns.</a:t>
            </a:r>
          </a:p>
          <a:p>
            <a:pPr marL="297179" indent="-297179" defTabSz="416052">
              <a:spcBef>
                <a:spcPts val="2500"/>
              </a:spcBef>
              <a:buSzPct val="30000"/>
              <a:buBlip>
                <a:blip r:embed="rId2"/>
              </a:buBlip>
              <a:defRPr sz="2184" spc="43"/>
            </a:pPr>
            <a:r>
              <a:t>It consists of an array of cells with each state being represented by integer. In simplest forms of Cellular Automata , space is represented by a uniform M- dimensional grid of cells with each cell containing some data.</a:t>
            </a:r>
          </a:p>
          <a:p>
            <a:pPr marL="297179" indent="-297179" defTabSz="416052">
              <a:spcBef>
                <a:spcPts val="2500"/>
              </a:spcBef>
              <a:buSzPct val="30000"/>
              <a:buBlip>
                <a:blip r:embed="rId2"/>
              </a:buBlip>
              <a:defRPr sz="2184" spc="43"/>
            </a:pPr>
            <a:r>
              <a:t>The cell state changes on the basis of the UPDATE RULE . This rule is basically a function which defines the cell state after a step time and it takes the cell’s current state and the state of the K-neighbouring cells.</a:t>
            </a:r>
          </a:p>
          <a:p>
            <a:pPr marL="297179" indent="-297179" defTabSz="416052">
              <a:spcBef>
                <a:spcPts val="2500"/>
              </a:spcBef>
              <a:buSzPct val="30000"/>
              <a:buBlip>
                <a:blip r:embed="rId2"/>
              </a:buBlip>
              <a:defRPr sz="2184" spc="43"/>
            </a:pPr>
            <a:r>
              <a:t>Possible neighbourhoods for 2D Cellular Automata are</a:t>
            </a:r>
          </a:p>
          <a:p>
            <a:pPr marL="1337310" lvl="3" indent="-297180" defTabSz="416052">
              <a:spcBef>
                <a:spcPts val="2500"/>
              </a:spcBef>
              <a:buClr>
                <a:schemeClr val="accent5">
                  <a:satOff val="-10854"/>
                  <a:lumOff val="-10463"/>
                </a:schemeClr>
              </a:buClr>
              <a:defRPr sz="2184" spc="43"/>
            </a:pPr>
            <a:r>
              <a:t>Von Neumann Neighbourhood - Each cell will have neighbour at it’s each face,</a:t>
            </a:r>
          </a:p>
          <a:p>
            <a:pPr marL="1337310" lvl="3" indent="-297180" defTabSz="416052">
              <a:spcBef>
                <a:spcPts val="2500"/>
              </a:spcBef>
              <a:buClr>
                <a:schemeClr val="accent5">
                  <a:satOff val="-10854"/>
                  <a:lumOff val="-10463"/>
                </a:schemeClr>
              </a:buClr>
              <a:defRPr sz="2184" spc="43"/>
            </a:pPr>
            <a:r>
              <a:t>Moore Neighbourhood - it consists of Neumann’s neighbours plus cells at the 4 corners of a cell.</a:t>
            </a:r>
          </a:p>
        </p:txBody>
      </p:sp>
      <p:sp>
        <p:nvSpPr>
          <p:cNvPr id="210" name="Shape 210"/>
          <p:cNvSpPr/>
          <p:nvPr/>
        </p:nvSpPr>
        <p:spPr>
          <a:xfrm>
            <a:off x="673099" y="965302"/>
            <a:ext cx="1165860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spAutoFit/>
          </a:bodyPr>
          <a:lstStyle>
            <a:lvl1pPr>
              <a:spcBef>
                <a:spcPts val="3400"/>
              </a:spcBef>
              <a:defRPr sz="2800" spc="56"/>
            </a:lvl1pPr>
          </a:lstStyle>
          <a:p>
            <a:r>
              <a:t>“A Quick Brief”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all" spc="32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all" spc="32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852</Words>
  <Application>Microsoft Office PowerPoint</Application>
  <PresentationFormat>Custom</PresentationFormat>
  <Paragraphs>95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New_Template8</vt:lpstr>
      <vt:lpstr>Kashish Miglani -15BCE1003  Osho Agyeya -15BCE1326  Utsav Rai - 15bce1352</vt:lpstr>
      <vt:lpstr>By KASHISH MIGLANI - (15BCE1003)</vt:lpstr>
      <vt:lpstr>Analysis of research papers pertaining to Cellular Automata</vt:lpstr>
      <vt:lpstr>Abstract </vt:lpstr>
      <vt:lpstr>Problem Definition</vt:lpstr>
      <vt:lpstr>Issue Motivated</vt:lpstr>
      <vt:lpstr>Literature Survey</vt:lpstr>
      <vt:lpstr>List of modules</vt:lpstr>
      <vt:lpstr>Conclusion</vt:lpstr>
      <vt:lpstr>PowerPoint Presentation</vt:lpstr>
      <vt:lpstr>PowerPoint Presentation</vt:lpstr>
      <vt:lpstr>PowerPoint Presentation</vt:lpstr>
      <vt:lpstr>References</vt:lpstr>
      <vt:lpstr>By kashish Miglani - (15BCE1003)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Kashish Miglani -15BCE1003  Osho Agyeya -15BCE1326  Utsav Rai - 15bce1352</dc:title>
  <cp:lastModifiedBy>Osho</cp:lastModifiedBy>
  <cp:revision>1</cp:revision>
  <dcterms:modified xsi:type="dcterms:W3CDTF">2017-03-02T08:06:18Z</dcterms:modified>
</cp:coreProperties>
</file>